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468" r:id="rId2"/>
    <p:sldId id="503" r:id="rId3"/>
    <p:sldId id="499" r:id="rId4"/>
    <p:sldId id="504" r:id="rId5"/>
    <p:sldId id="502" r:id="rId6"/>
    <p:sldId id="501" r:id="rId7"/>
    <p:sldId id="508" r:id="rId8"/>
    <p:sldId id="513" r:id="rId9"/>
    <p:sldId id="509" r:id="rId10"/>
    <p:sldId id="511" r:id="rId11"/>
    <p:sldId id="512" r:id="rId12"/>
    <p:sldId id="505" r:id="rId13"/>
    <p:sldId id="264" r:id="rId14"/>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04"/>
    <p:restoredTop sz="86369"/>
  </p:normalViewPr>
  <p:slideViewPr>
    <p:cSldViewPr snapToGrid="0">
      <p:cViewPr>
        <p:scale>
          <a:sx n="66" d="100"/>
          <a:sy n="66" d="100"/>
        </p:scale>
        <p:origin x="804" y="12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9/12/2024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2.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9/12/2024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4</a:t>
            </a:fld>
            <a:endParaRPr lang="es-CO"/>
          </a:p>
        </p:txBody>
      </p:sp>
    </p:spTree>
    <p:extLst>
      <p:ext uri="{BB962C8B-B14F-4D97-AF65-F5344CB8AC3E}">
        <p14:creationId xmlns:p14="http://schemas.microsoft.com/office/powerpoint/2010/main" val="817592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7</a:t>
            </a:fld>
            <a:endParaRPr lang="es-CO"/>
          </a:p>
        </p:txBody>
      </p:sp>
    </p:spTree>
    <p:extLst>
      <p:ext uri="{BB962C8B-B14F-4D97-AF65-F5344CB8AC3E}">
        <p14:creationId xmlns:p14="http://schemas.microsoft.com/office/powerpoint/2010/main" val="1628276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9</a:t>
            </a:fld>
            <a:endParaRPr lang="es-CO"/>
          </a:p>
        </p:txBody>
      </p:sp>
    </p:spTree>
    <p:extLst>
      <p:ext uri="{BB962C8B-B14F-4D97-AF65-F5344CB8AC3E}">
        <p14:creationId xmlns:p14="http://schemas.microsoft.com/office/powerpoint/2010/main" val="41975040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12</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9/12/2024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9/12/2024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7.png"/><Relationship Id="rId7" Type="http://schemas.openxmlformats.org/officeDocument/2006/relationships/image" Target="../media/image14.png"/><Relationship Id="rId2" Type="http://schemas.openxmlformats.org/officeDocument/2006/relationships/image" Target="../media/image6.jpg"/><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hyperlink" Target="https://github.com/CSKCREATIONS/proyecto/blob/main/1_trimestre/3.Tecnicas%20de%20recopilacion%20de%20informacion/PL01%20-%20Recolecci%C3%B3n%20de%20Informaci%C3%B3n.pdf" TargetMode="External"/><Relationship Id="rId7" Type="http://schemas.openxmlformats.org/officeDocument/2006/relationships/hyperlink" Target="https://github.com/CSKCREATIONS/proyecto/blob/main/1_trimestre/6.Validacion%20de%20requerimientos/wireframes.pdf" TargetMode="External"/><Relationship Id="rId2" Type="http://schemas.openxmlformats.org/officeDocument/2006/relationships/notesSlide" Target="../notesSlides/notesSlide5.xml"/><Relationship Id="rId1" Type="http://schemas.openxmlformats.org/officeDocument/2006/relationships/slideLayout" Target="../slideLayouts/slideLayout14.xml"/><Relationship Id="rId6" Type="http://schemas.openxmlformats.org/officeDocument/2006/relationships/hyperlink" Target="https://github.com/CSKCREATIONS/proyecto/tree/main/1_trimestre/5.Diagrama%20y%20docmuentacion%20casos" TargetMode="External"/><Relationship Id="rId5" Type="http://schemas.openxmlformats.org/officeDocument/2006/relationships/hyperlink" Target="https://github.com/CSKCREATIONS/proyecto/tree/main/1_trimestre/4.Historias%20funcionales" TargetMode="External"/><Relationship Id="rId4" Type="http://schemas.openxmlformats.org/officeDocument/2006/relationships/hyperlink" Target="https://github.com/CSKCREATIONS/proyecto/tree/main/1_trimestre/2.Mapa%20de%20procesos" TargetMode="External"/><Relationship Id="rId9"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1045863" y="2967334"/>
            <a:ext cx="6453678" cy="923330"/>
          </a:xfrm>
          <a:prstGeom prst="rect">
            <a:avLst/>
          </a:prstGeom>
          <a:noFill/>
        </p:spPr>
        <p:txBody>
          <a:bodyPr wrap="square" rtlCol="0">
            <a:spAutoFit/>
          </a:bodyPr>
          <a:lstStyle/>
          <a:p>
            <a:r>
              <a:rPr lang="es-ES" sz="5400" b="1" dirty="0">
                <a:solidFill>
                  <a:schemeClr val="tx1">
                    <a:lumMod val="75000"/>
                    <a:lumOff val="25000"/>
                  </a:schemeClr>
                </a:solidFill>
                <a:latin typeface="Work Sans" pitchFamily="2" charset="77"/>
              </a:rPr>
              <a:t>PANGEA</a:t>
            </a:r>
          </a:p>
        </p:txBody>
      </p:sp>
      <p:sp>
        <p:nvSpPr>
          <p:cNvPr id="3" name="CuadroTexto 2">
            <a:extLst>
              <a:ext uri="{FF2B5EF4-FFF2-40B4-BE49-F238E27FC236}">
                <a16:creationId xmlns:a16="http://schemas.microsoft.com/office/drawing/2014/main" id="{8FBDEB08-DE5A-B0C2-B0FE-954002411545}"/>
              </a:ext>
            </a:extLst>
          </p:cNvPr>
          <p:cNvSpPr txBox="1">
            <a:spLocks/>
          </p:cNvSpPr>
          <p:nvPr/>
        </p:nvSpPr>
        <p:spPr>
          <a:xfrm>
            <a:off x="6498769" y="2761818"/>
            <a:ext cx="2001545" cy="1334363"/>
          </a:xfrm>
          <a:prstGeom prst="rect">
            <a:avLst/>
          </a:prstGeom>
          <a:noFill/>
          <a:ln>
            <a:solidFill>
              <a:schemeClr val="tx1"/>
            </a:solidFill>
          </a:ln>
        </p:spPr>
        <p:txBody>
          <a:bodyPr wrap="square" rtlCol="0" anchor="ctr" anchorCtr="0">
            <a:noAutofit/>
          </a:bodyPr>
          <a:lstStyle/>
          <a:p>
            <a:pPr algn="ctr"/>
            <a:endParaRPr lang="es-CO" sz="1600" dirty="0">
              <a:latin typeface="Work Sans Light" pitchFamily="2" charset="77"/>
            </a:endParaRPr>
          </a:p>
        </p:txBody>
      </p:sp>
      <p:sp>
        <p:nvSpPr>
          <p:cNvPr id="5" name="CuadroTexto 4">
            <a:extLst>
              <a:ext uri="{FF2B5EF4-FFF2-40B4-BE49-F238E27FC236}">
                <a16:creationId xmlns:a16="http://schemas.microsoft.com/office/drawing/2014/main" id="{73C65CF2-4CAC-4B81-D093-E60894228000}"/>
              </a:ext>
            </a:extLst>
          </p:cNvPr>
          <p:cNvSpPr txBox="1">
            <a:spLocks/>
          </p:cNvSpPr>
          <p:nvPr/>
        </p:nvSpPr>
        <p:spPr>
          <a:xfrm>
            <a:off x="8500314" y="2761818"/>
            <a:ext cx="2001545" cy="1334363"/>
          </a:xfrm>
          <a:prstGeom prst="rect">
            <a:avLst/>
          </a:prstGeom>
          <a:noFill/>
          <a:ln>
            <a:solidFill>
              <a:schemeClr val="tx1"/>
            </a:solidFill>
          </a:ln>
        </p:spPr>
        <p:txBody>
          <a:bodyPr wrap="square" rtlCol="0" anchor="ctr" anchorCtr="0">
            <a:noAutofit/>
          </a:bodyPr>
          <a:lstStyle/>
          <a:p>
            <a:pPr algn="ctr"/>
            <a:endParaRPr lang="es-ES" sz="1600" dirty="0">
              <a:latin typeface="Work Sans Light" pitchFamily="2" charset="77"/>
            </a:endParaRPr>
          </a:p>
        </p:txBody>
      </p:sp>
      <p:pic>
        <p:nvPicPr>
          <p:cNvPr id="2" name="Picture 7">
            <a:extLst>
              <a:ext uri="{FF2B5EF4-FFF2-40B4-BE49-F238E27FC236}">
                <a16:creationId xmlns:a16="http://schemas.microsoft.com/office/drawing/2014/main" id="{AFE7E770-1CBA-21B0-6184-BA8B81E2C0AD}"/>
              </a:ext>
            </a:extLst>
          </p:cNvPr>
          <p:cNvPicPr/>
          <p:nvPr/>
        </p:nvPicPr>
        <p:blipFill>
          <a:blip r:embed="rId3"/>
          <a:stretch>
            <a:fillRect/>
          </a:stretch>
        </p:blipFill>
        <p:spPr>
          <a:xfrm>
            <a:off x="8972766" y="2944176"/>
            <a:ext cx="1056640" cy="969645"/>
          </a:xfrm>
          <a:prstGeom prst="rect">
            <a:avLst/>
          </a:prstGeom>
        </p:spPr>
      </p:pic>
      <p:pic>
        <p:nvPicPr>
          <p:cNvPr id="6" name="Imagen 5">
            <a:extLst>
              <a:ext uri="{FF2B5EF4-FFF2-40B4-BE49-F238E27FC236}">
                <a16:creationId xmlns:a16="http://schemas.microsoft.com/office/drawing/2014/main" id="{A0097BF3-22EB-07CA-5BF3-431F76988CFD}"/>
              </a:ext>
            </a:extLst>
          </p:cNvPr>
          <p:cNvPicPr>
            <a:picLocks noChangeAspect="1"/>
          </p:cNvPicPr>
          <p:nvPr/>
        </p:nvPicPr>
        <p:blipFill>
          <a:blip r:embed="rId4"/>
          <a:stretch>
            <a:fillRect/>
          </a:stretch>
        </p:blipFill>
        <p:spPr>
          <a:xfrm>
            <a:off x="6575615" y="2944176"/>
            <a:ext cx="1847851" cy="1010442"/>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956944"/>
            <a:ext cx="11447293" cy="4693593"/>
          </a:xfrm>
          <a:prstGeom prst="rect">
            <a:avLst/>
          </a:prstGeom>
          <a:noFill/>
        </p:spPr>
        <p:txBody>
          <a:bodyPr wrap="square" rtlCol="0">
            <a:spAutoFit/>
          </a:bodyPr>
          <a:lstStyle/>
          <a:p>
            <a:pPr indent="450000"/>
            <a:r>
              <a:rPr lang="es-MX" sz="2000" dirty="0">
                <a:latin typeface="Work Sans Light" pitchFamily="2" charset="77"/>
              </a:rPr>
              <a:t>En el módulo de usuarios se va a gestionar todas aquellas personas registradas en el sistema. Los administradores podrán agregar usuarios, editar información de ellos, eliminar o inactivarlos y además se facilitará la búsqueda de estos ya que se va a contar con una barra de búsqueda y filtros.</a:t>
            </a:r>
          </a:p>
          <a:p>
            <a:pPr indent="450000"/>
            <a:endParaRPr lang="es-MX" sz="2000" dirty="0">
              <a:latin typeface="Work Sans Light" pitchFamily="2" charset="77"/>
            </a:endParaRPr>
          </a:p>
          <a:p>
            <a:pPr indent="450000"/>
            <a:r>
              <a:rPr lang="es-MX" sz="2000" dirty="0">
                <a:latin typeface="Work Sans Light" pitchFamily="2" charset="77"/>
              </a:rPr>
              <a:t>El módulo de gestión documental administrará los documentos internos de la empresa. Se podrán agregar, editar, eliminar e inactivar; también asociar un tipo de documento a un tipo de proceso (áreas de la empresa). Además facilitará la búsqueda de estos ya que se va a contar con una barra de búsqueda y filtros.</a:t>
            </a:r>
          </a:p>
          <a:p>
            <a:pPr indent="450000"/>
            <a:endParaRPr lang="es-MX" sz="2000" dirty="0">
              <a:latin typeface="Work Sans Light" pitchFamily="2" charset="77"/>
            </a:endParaRPr>
          </a:p>
          <a:p>
            <a:pPr indent="450000"/>
            <a:r>
              <a:rPr lang="es-MX" sz="2000" dirty="0">
                <a:latin typeface="Work Sans Light" pitchFamily="2" charset="77"/>
              </a:rPr>
              <a:t>El módulo de ventas va a gestionar los pedidos hechos por clientes y posibles clientes. Dichos pedidos se clasificarán en agendados, entregados, devueltos, cancelados. También permitirá registrar cotizaciones y hacerle un seguimiento a los prospectos de clientes.</a:t>
            </a:r>
          </a:p>
          <a:p>
            <a:pPr indent="450000"/>
            <a:endParaRPr lang="es-MX" sz="2000" dirty="0">
              <a:latin typeface="Work Sans Light" pitchFamily="2" charset="77"/>
            </a:endParaRPr>
          </a:p>
          <a:p>
            <a:endParaRPr lang="es-MX" sz="1900" dirty="0">
              <a:latin typeface="Work Sans Light" pitchFamily="2" charset="77"/>
            </a:endParaRPr>
          </a:p>
        </p:txBody>
      </p:sp>
      <p:pic>
        <p:nvPicPr>
          <p:cNvPr id="3" name="Picture 7">
            <a:extLst>
              <a:ext uri="{FF2B5EF4-FFF2-40B4-BE49-F238E27FC236}">
                <a16:creationId xmlns:a16="http://schemas.microsoft.com/office/drawing/2014/main" id="{A459C31B-6827-1EB9-B587-569934286B86}"/>
              </a:ext>
            </a:extLst>
          </p:cNvPr>
          <p:cNvPicPr/>
          <p:nvPr/>
        </p:nvPicPr>
        <p:blipFill>
          <a:blip r:embed="rId2"/>
          <a:stretch>
            <a:fillRect/>
          </a:stretch>
        </p:blipFill>
        <p:spPr>
          <a:xfrm>
            <a:off x="9774348" y="506784"/>
            <a:ext cx="1080000" cy="541680"/>
          </a:xfrm>
          <a:prstGeom prst="rect">
            <a:avLst/>
          </a:prstGeom>
        </p:spPr>
      </p:pic>
      <p:pic>
        <p:nvPicPr>
          <p:cNvPr id="8" name="Imagen 7">
            <a:extLst>
              <a:ext uri="{FF2B5EF4-FFF2-40B4-BE49-F238E27FC236}">
                <a16:creationId xmlns:a16="http://schemas.microsoft.com/office/drawing/2014/main" id="{86C8FCFA-D1A2-6A4F-A102-7BB324690E69}"/>
              </a:ext>
            </a:extLst>
          </p:cNvPr>
          <p:cNvPicPr>
            <a:picLocks noChangeAspect="1"/>
          </p:cNvPicPr>
          <p:nvPr/>
        </p:nvPicPr>
        <p:blipFill>
          <a:blip r:embed="rId3"/>
          <a:stretch>
            <a:fillRect/>
          </a:stretch>
        </p:blipFill>
        <p:spPr>
          <a:xfrm>
            <a:off x="8693575" y="506784"/>
            <a:ext cx="990599" cy="541680"/>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Alcance</a:t>
            </a:r>
          </a:p>
        </p:txBody>
      </p:sp>
      <p:sp>
        <p:nvSpPr>
          <p:cNvPr id="3" name="CuadroTexto 2">
            <a:extLst>
              <a:ext uri="{FF2B5EF4-FFF2-40B4-BE49-F238E27FC236}">
                <a16:creationId xmlns:a16="http://schemas.microsoft.com/office/drawing/2014/main" id="{EF9C203C-8702-185A-A81A-1392C612CF72}"/>
              </a:ext>
            </a:extLst>
          </p:cNvPr>
          <p:cNvSpPr txBox="1">
            <a:spLocks/>
          </p:cNvSpPr>
          <p:nvPr/>
        </p:nvSpPr>
        <p:spPr>
          <a:xfrm>
            <a:off x="8253476" y="526022"/>
            <a:ext cx="1080000" cy="540000"/>
          </a:xfrm>
          <a:prstGeom prst="rect">
            <a:avLst/>
          </a:prstGeom>
          <a:noFill/>
          <a:ln>
            <a:solidFill>
              <a:schemeClr val="tx1"/>
            </a:solidFill>
          </a:ln>
        </p:spPr>
        <p:txBody>
          <a:bodyPr wrap="square" rtlCol="0" anchor="ctr" anchorCtr="0">
            <a:noAutofit/>
          </a:bodyPr>
          <a:lstStyle/>
          <a:p>
            <a:pPr algn="ctr"/>
            <a:endParaRPr lang="es-CO" sz="1600" dirty="0">
              <a:latin typeface="Work Sans Light" pitchFamily="2" charset="77"/>
            </a:endParaRPr>
          </a:p>
        </p:txBody>
      </p:sp>
      <p:sp>
        <p:nvSpPr>
          <p:cNvPr id="4" name="CuadroTexto 3">
            <a:extLst>
              <a:ext uri="{FF2B5EF4-FFF2-40B4-BE49-F238E27FC236}">
                <a16:creationId xmlns:a16="http://schemas.microsoft.com/office/drawing/2014/main" id="{8F398273-E570-FD0C-5679-CE05DCAEEED3}"/>
              </a:ext>
            </a:extLst>
          </p:cNvPr>
          <p:cNvSpPr txBox="1">
            <a:spLocks/>
          </p:cNvSpPr>
          <p:nvPr/>
        </p:nvSpPr>
        <p:spPr>
          <a:xfrm>
            <a:off x="9333476" y="526022"/>
            <a:ext cx="1080000" cy="540000"/>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456236" y="1581157"/>
            <a:ext cx="11362627" cy="4339650"/>
          </a:xfrm>
          <a:prstGeom prst="rect">
            <a:avLst/>
          </a:prstGeom>
          <a:noFill/>
        </p:spPr>
        <p:txBody>
          <a:bodyPr wrap="square" lIns="91440" tIns="45720" rIns="91440" bIns="45720" rtlCol="0" anchor="t">
            <a:spAutoFit/>
          </a:bodyPr>
          <a:lstStyle/>
          <a:p>
            <a:pPr indent="450000"/>
            <a:r>
              <a:rPr lang="es-MX" sz="2000" dirty="0">
                <a:latin typeface="Work Sans Light" pitchFamily="2" charset="77"/>
              </a:rPr>
              <a:t>Y por último la gestión de reportes en donde estos se podrán consultar tanto gráficos como impresos, estos servirán para la toma de decisiones del personal administrativo de la Empresa JLA Global Company</a:t>
            </a:r>
          </a:p>
          <a:p>
            <a:endParaRPr lang="es-MX" sz="2000" dirty="0">
              <a:latin typeface="Work Sans Light" pitchFamily="2" charset="77"/>
            </a:endParaRPr>
          </a:p>
          <a:p>
            <a:pPr indent="450000"/>
            <a:r>
              <a:rPr lang="es-MX" sz="2000" dirty="0">
                <a:latin typeface="Work Sans Light" pitchFamily="2" charset="77"/>
              </a:rPr>
              <a:t>Las operaciones en las que el sistema no va a intervenir son: En la gestión de nómina, en el control de existencias en almacén, en la atención al cliente, en la realización de facturas y del seguimiento y entrega de productos</a:t>
            </a:r>
          </a:p>
          <a:p>
            <a:pPr marL="285750" indent="-285750">
              <a:buFont typeface="Arial" panose="020B0604020202020204" pitchFamily="34" charset="0"/>
              <a:buChar char="•"/>
            </a:pPr>
            <a:endParaRPr lang="es-MX" sz="2000" dirty="0">
              <a:latin typeface="Work Sans Light" pitchFamily="2" charset="77"/>
            </a:endParaRPr>
          </a:p>
          <a:p>
            <a:pPr indent="450000"/>
            <a:r>
              <a:rPr lang="es-MX" sz="2000" dirty="0">
                <a:latin typeface="Work Sans Light"/>
                <a:ea typeface="Calibri"/>
                <a:cs typeface="Calibri"/>
              </a:rPr>
              <a:t>Node</a:t>
            </a:r>
            <a:r>
              <a:rPr lang="es-MX" sz="2000" dirty="0">
                <a:latin typeface="Work Sans Light"/>
                <a:ea typeface="+mn-lt"/>
                <a:cs typeface="+mn-lt"/>
              </a:rPr>
              <a:t>.js: Plataforma para ejecutar JavaScript en el servidor , Express.js como Framework minimalista para manejar rutas, controladores y middlewares. MongoDB: Base de datos NoSQL .</a:t>
            </a:r>
            <a:r>
              <a:rPr lang="es-MX" sz="2000" dirty="0">
                <a:latin typeface="Work Sans Light"/>
                <a:ea typeface="Calibri"/>
                <a:cs typeface="Calibri"/>
              </a:rPr>
              <a:t>Uso de </a:t>
            </a:r>
            <a:r>
              <a:rPr lang="es-MX" sz="2000" dirty="0" err="1">
                <a:latin typeface="Work Sans Light"/>
                <a:ea typeface="Calibri"/>
                <a:cs typeface="Calibri"/>
              </a:rPr>
              <a:t>Fetch</a:t>
            </a:r>
            <a:r>
              <a:rPr lang="es-MX" sz="2000" dirty="0">
                <a:latin typeface="Work Sans Light"/>
                <a:ea typeface="Calibri"/>
                <a:cs typeface="Calibri"/>
              </a:rPr>
              <a:t> API para conectarse al backend y consumir las </a:t>
            </a:r>
            <a:r>
              <a:rPr lang="es-MX" sz="2000" dirty="0" err="1">
                <a:latin typeface="Work Sans Light"/>
                <a:ea typeface="Calibri"/>
                <a:cs typeface="Calibri"/>
              </a:rPr>
              <a:t>APIs</a:t>
            </a:r>
            <a:r>
              <a:rPr lang="es-MX" sz="2000" dirty="0">
                <a:latin typeface="Work Sans Light"/>
                <a:ea typeface="Calibri"/>
                <a:cs typeface="Calibri"/>
              </a:rPr>
              <a:t>. Para el frontend usaremos CSS puro para personalizar los estilos de la interfaz, </a:t>
            </a:r>
            <a:r>
              <a:rPr lang="es-MX" sz="2000" dirty="0" err="1">
                <a:latin typeface="Work Sans Light"/>
                <a:ea typeface="Calibri"/>
                <a:cs typeface="Calibri"/>
              </a:rPr>
              <a:t>Nodemailer</a:t>
            </a:r>
            <a:r>
              <a:rPr lang="es-MX" sz="2000" dirty="0">
                <a:latin typeface="Work Sans Light"/>
                <a:ea typeface="Calibri"/>
                <a:cs typeface="Calibri"/>
              </a:rPr>
              <a:t> para email y WhatsApp </a:t>
            </a:r>
            <a:r>
              <a:rPr lang="es-MX" sz="2000" dirty="0" err="1">
                <a:latin typeface="Work Sans Light"/>
                <a:ea typeface="Calibri"/>
                <a:cs typeface="Calibri"/>
              </a:rPr>
              <a:t>bussines</a:t>
            </a:r>
            <a:r>
              <a:rPr lang="es-MX" sz="2000" dirty="0">
                <a:latin typeface="Work Sans Light"/>
                <a:ea typeface="Calibri"/>
                <a:cs typeface="Calibri"/>
              </a:rPr>
              <a:t> api </a:t>
            </a:r>
            <a:endParaRPr lang="es-MX" sz="1600" dirty="0">
              <a:latin typeface="Work Sans Light"/>
              <a:ea typeface="Calibri" panose="020F0502020204030204"/>
              <a:cs typeface="Calibri" panose="020F0502020204030204"/>
            </a:endParaRPr>
          </a:p>
          <a:p>
            <a:endParaRPr lang="es-MX" sz="1600" b="1" dirty="0">
              <a:latin typeface="Work Sans Light" pitchFamily="2" charset="77"/>
            </a:endParaRPr>
          </a:p>
        </p:txBody>
      </p:sp>
      <p:pic>
        <p:nvPicPr>
          <p:cNvPr id="8" name="Picture 7">
            <a:extLst>
              <a:ext uri="{FF2B5EF4-FFF2-40B4-BE49-F238E27FC236}">
                <a16:creationId xmlns:a16="http://schemas.microsoft.com/office/drawing/2014/main" id="{67A1EB5C-EBAE-EC8C-B192-C257FA2D5859}"/>
              </a:ext>
            </a:extLst>
          </p:cNvPr>
          <p:cNvPicPr/>
          <p:nvPr/>
        </p:nvPicPr>
        <p:blipFill>
          <a:blip r:embed="rId2"/>
          <a:stretch>
            <a:fillRect/>
          </a:stretch>
        </p:blipFill>
        <p:spPr>
          <a:xfrm>
            <a:off x="9333476" y="526022"/>
            <a:ext cx="1231108" cy="561802"/>
          </a:xfrm>
          <a:prstGeom prst="rect">
            <a:avLst/>
          </a:prstGeom>
        </p:spPr>
      </p:pic>
      <p:pic>
        <p:nvPicPr>
          <p:cNvPr id="5" name="Imagen 4">
            <a:extLst>
              <a:ext uri="{FF2B5EF4-FFF2-40B4-BE49-F238E27FC236}">
                <a16:creationId xmlns:a16="http://schemas.microsoft.com/office/drawing/2014/main" id="{22879057-55A1-2CC9-40DE-8E93BC912DB4}"/>
              </a:ext>
            </a:extLst>
          </p:cNvPr>
          <p:cNvPicPr>
            <a:picLocks noChangeAspect="1"/>
          </p:cNvPicPr>
          <p:nvPr/>
        </p:nvPicPr>
        <p:blipFill>
          <a:blip r:embed="rId3"/>
          <a:stretch>
            <a:fillRect/>
          </a:stretch>
        </p:blipFill>
        <p:spPr>
          <a:xfrm>
            <a:off x="8253476" y="535243"/>
            <a:ext cx="990599" cy="541680"/>
          </a:xfrm>
          <a:prstGeom prst="rect">
            <a:avLst/>
          </a:prstGeom>
        </p:spPr>
      </p:pic>
      <p:pic>
        <p:nvPicPr>
          <p:cNvPr id="1026" name="Picture 2" descr="MongoDB pincha en hueso: nadie acepta su nueva licencia - MuyLinux">
            <a:extLst>
              <a:ext uri="{FF2B5EF4-FFF2-40B4-BE49-F238E27FC236}">
                <a16:creationId xmlns:a16="http://schemas.microsoft.com/office/drawing/2014/main" id="{570604CB-03E0-2643-484E-F712344B8B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5712989"/>
            <a:ext cx="1408350" cy="93719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Node.js Frameworks, Trends, and Everything in Between">
            <a:extLst>
              <a:ext uri="{FF2B5EF4-FFF2-40B4-BE49-F238E27FC236}">
                <a16:creationId xmlns:a16="http://schemas.microsoft.com/office/drawing/2014/main" id="{A875BC70-820D-6AC8-8B5C-87BBB3DA7B7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20518" y="5712989"/>
            <a:ext cx="1467032" cy="93719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5493ECD7-F841-ACBE-9D21-936D2C6EA9F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37718" y="5712989"/>
            <a:ext cx="1670900" cy="928644"/>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Nodemailer Gmail: Tutorial with Code Snippets [2024]">
            <a:extLst>
              <a:ext uri="{FF2B5EF4-FFF2-40B4-BE49-F238E27FC236}">
                <a16:creationId xmlns:a16="http://schemas.microsoft.com/office/drawing/2014/main" id="{2A8126C9-9B5D-8AA7-94E3-7924B0109D8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58786" y="5712989"/>
            <a:ext cx="1544711" cy="891101"/>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ntroducción a Express.js: Explorando sus Funciones y Beneficios">
            <a:extLst>
              <a:ext uri="{FF2B5EF4-FFF2-40B4-BE49-F238E27FC236}">
                <a16:creationId xmlns:a16="http://schemas.microsoft.com/office/drawing/2014/main" id="{3628CFEE-6210-A6B0-9FCC-85F9BF7062B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004417" y="5712988"/>
            <a:ext cx="2093768" cy="8911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234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7" name="CuadroTexto 6">
            <a:extLst>
              <a:ext uri="{FF2B5EF4-FFF2-40B4-BE49-F238E27FC236}">
                <a16:creationId xmlns:a16="http://schemas.microsoft.com/office/drawing/2014/main" id="{61E176E7-6E48-7043-4A78-359C9D31D057}"/>
              </a:ext>
            </a:extLst>
          </p:cNvPr>
          <p:cNvSpPr txBox="1"/>
          <p:nvPr/>
        </p:nvSpPr>
        <p:spPr>
          <a:xfrm>
            <a:off x="1283690" y="2027756"/>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hlinkClick r:id="rId3"/>
              </a:rPr>
              <a:t>Levantamiento 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4"/>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Diagrama Casos de Uso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Casos de Uso Extendido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7"/>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1600438"/>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Servidor Local</a:t>
            </a: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116381"/>
            <a:ext cx="3854368" cy="523220"/>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472221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 Servidor </a:t>
            </a:r>
            <a:r>
              <a:rPr lang="es-MX" sz="1400" dirty="0">
                <a:latin typeface="Work Sans Light" pitchFamily="2" charset="77"/>
              </a:rPr>
              <a:t>Externo</a:t>
            </a:r>
          </a:p>
        </p:txBody>
      </p:sp>
      <p:pic>
        <p:nvPicPr>
          <p:cNvPr id="6" name="Picture 7">
            <a:extLst>
              <a:ext uri="{FF2B5EF4-FFF2-40B4-BE49-F238E27FC236}">
                <a16:creationId xmlns:a16="http://schemas.microsoft.com/office/drawing/2014/main" id="{2257CECF-E020-4604-BABA-D4C9FAFD6EB5}"/>
              </a:ext>
            </a:extLst>
          </p:cNvPr>
          <p:cNvPicPr/>
          <p:nvPr/>
        </p:nvPicPr>
        <p:blipFill>
          <a:blip r:embed="rId8"/>
          <a:stretch>
            <a:fillRect/>
          </a:stretch>
        </p:blipFill>
        <p:spPr>
          <a:xfrm>
            <a:off x="9774348" y="506784"/>
            <a:ext cx="1080000" cy="541680"/>
          </a:xfrm>
          <a:prstGeom prst="rect">
            <a:avLst/>
          </a:prstGeom>
        </p:spPr>
      </p:pic>
      <p:pic>
        <p:nvPicPr>
          <p:cNvPr id="26" name="Imagen 25">
            <a:extLst>
              <a:ext uri="{FF2B5EF4-FFF2-40B4-BE49-F238E27FC236}">
                <a16:creationId xmlns:a16="http://schemas.microsoft.com/office/drawing/2014/main" id="{BBADC12F-4A02-6589-886A-2851A3D86031}"/>
              </a:ext>
            </a:extLst>
          </p:cNvPr>
          <p:cNvPicPr>
            <a:picLocks noChangeAspect="1"/>
          </p:cNvPicPr>
          <p:nvPr/>
        </p:nvPicPr>
        <p:blipFill>
          <a:blip r:embed="rId9"/>
          <a:stretch>
            <a:fillRect/>
          </a:stretch>
        </p:blipFill>
        <p:spPr>
          <a:xfrm>
            <a:off x="8693575" y="506784"/>
            <a:ext cx="990599" cy="541680"/>
          </a:xfrm>
          <a:prstGeom prst="rect">
            <a:avLst/>
          </a:prstGeom>
        </p:spPr>
      </p:pic>
    </p:spTree>
    <p:extLst>
      <p:ext uri="{BB962C8B-B14F-4D97-AF65-F5344CB8AC3E}">
        <p14:creationId xmlns:p14="http://schemas.microsoft.com/office/powerpoint/2010/main" val="2843109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4103307" y="1135921"/>
            <a:ext cx="3985386" cy="1200329"/>
          </a:xfrm>
          <a:prstGeom prst="rect">
            <a:avLst/>
          </a:prstGeom>
          <a:noFill/>
        </p:spPr>
        <p:txBody>
          <a:bodyPr wrap="none" rtlCol="0">
            <a:spAutoFit/>
          </a:bodyPr>
          <a:lstStyle/>
          <a:p>
            <a:pPr algn="ctr"/>
            <a:r>
              <a:rPr lang="es-ES" sz="7200" b="1" dirty="0">
                <a:solidFill>
                  <a:schemeClr val="tx1">
                    <a:lumMod val="75000"/>
                    <a:lumOff val="25000"/>
                  </a:schemeClr>
                </a:solidFill>
                <a:latin typeface="Work Sans" pitchFamily="2" charset="77"/>
              </a:rPr>
              <a:t>PANGEA</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3463724"/>
            <a:ext cx="3854368" cy="1323439"/>
          </a:xfrm>
          <a:prstGeom prst="rect">
            <a:avLst/>
          </a:prstGeom>
          <a:noFill/>
        </p:spPr>
        <p:txBody>
          <a:bodyPr wrap="square" lIns="91440" tIns="45720" rIns="91440" bIns="45720" rtlCol="0" anchor="t">
            <a:spAutoFit/>
          </a:bodyPr>
          <a:lstStyle/>
          <a:p>
            <a:pPr algn="ctr"/>
            <a:r>
              <a:rPr lang="es-ES" sz="1600" dirty="0">
                <a:solidFill>
                  <a:schemeClr val="bg1"/>
                </a:solidFill>
                <a:effectLst>
                  <a:outerShdw blurRad="38100" dist="38100" dir="2700000" algn="tl">
                    <a:srgbClr val="000000">
                      <a:alpha val="43137"/>
                    </a:srgbClr>
                  </a:outerShdw>
                </a:effectLst>
                <a:latin typeface="Work Sans Light" pitchFamily="2" charset="77"/>
              </a:rPr>
              <a:t>Cárdenas García Natalia María</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Castro Gil Julian David</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Forero Bejarano Sharyk</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Gómez Ramírez Jesús Armando</a:t>
            </a:r>
          </a:p>
          <a:p>
            <a:pPr algn="ctr"/>
            <a:endParaRPr lang="es-ES"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Tecnólogo en Análisis y Desarrollo de Software - ADSO,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27 de noviembre de 2024</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3"/>
          <a:stretch>
            <a:fillRect/>
          </a:stretch>
        </p:blipFill>
        <p:spPr>
          <a:xfrm>
            <a:off x="3660096"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994182" y="1014666"/>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994182" y="685310"/>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8" name="Rectangle 3">
            <a:extLst>
              <a:ext uri="{FF2B5EF4-FFF2-40B4-BE49-F238E27FC236}">
                <a16:creationId xmlns:a16="http://schemas.microsoft.com/office/drawing/2014/main" id="{39AED9AE-D97D-6976-40BC-D862F6574018}"/>
              </a:ext>
            </a:extLst>
          </p:cNvPr>
          <p:cNvSpPr>
            <a:spLocks noChangeArrowheads="1"/>
          </p:cNvSpPr>
          <p:nvPr/>
        </p:nvSpPr>
        <p:spPr bwMode="auto">
          <a:xfrm>
            <a:off x="455279" y="1491798"/>
            <a:ext cx="4885267" cy="5016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50000" algn="l" defTabSz="914400" rtl="0" eaLnBrk="0" fontAlgn="base" latinLnBrk="0" hangingPunct="0">
              <a:lnSpc>
                <a:spcPct val="100000"/>
              </a:lnSpc>
              <a:spcBef>
                <a:spcPct val="0"/>
              </a:spcBef>
              <a:spcAft>
                <a:spcPct val="0"/>
              </a:spcAft>
              <a:buClrTx/>
              <a:buSzTx/>
              <a:buFontTx/>
              <a:buNone/>
              <a:tabLst/>
            </a:pPr>
            <a:r>
              <a:rPr kumimoji="0" lang="es-MX" altLang="es-CO" sz="2000" b="0" i="0" u="none" strike="noStrike" cap="none" normalizeH="0" baseline="0" dirty="0">
                <a:ln>
                  <a:noFill/>
                </a:ln>
                <a:solidFill>
                  <a:schemeClr val="tx1"/>
                </a:solidFill>
                <a:effectLst/>
                <a:latin typeface="Work Sans Light" pitchFamily="2" charset="0"/>
              </a:rPr>
              <a:t>En esta presentación se abordará el proyecto de software PANGEA. Se explicará el problema que busca resolver el software, así como los objetivos generales y específicos establecidos en el proyecto. </a:t>
            </a:r>
          </a:p>
          <a:p>
            <a:pPr marL="0" marR="0" lvl="0" indent="0" algn="l" defTabSz="914400" rtl="0" eaLnBrk="0" fontAlgn="base" latinLnBrk="0" hangingPunct="0">
              <a:lnSpc>
                <a:spcPct val="100000"/>
              </a:lnSpc>
              <a:spcBef>
                <a:spcPct val="0"/>
              </a:spcBef>
              <a:spcAft>
                <a:spcPct val="0"/>
              </a:spcAft>
              <a:buClrTx/>
              <a:buSzTx/>
              <a:buFontTx/>
              <a:buNone/>
              <a:tabLst/>
            </a:pPr>
            <a:endParaRPr lang="es-MX" altLang="es-CO" sz="2000" dirty="0">
              <a:latin typeface="Work Sans Light" pitchFamily="2" charset="0"/>
            </a:endParaRPr>
          </a:p>
          <a:p>
            <a:pPr marL="0" marR="0" lvl="0" indent="450000" algn="l" defTabSz="914400" rtl="0" eaLnBrk="0" fontAlgn="base" latinLnBrk="0" hangingPunct="0">
              <a:lnSpc>
                <a:spcPct val="100000"/>
              </a:lnSpc>
              <a:spcBef>
                <a:spcPct val="0"/>
              </a:spcBef>
              <a:spcAft>
                <a:spcPct val="0"/>
              </a:spcAft>
              <a:buClrTx/>
              <a:buSzTx/>
              <a:buFontTx/>
              <a:buNone/>
              <a:tabLst/>
            </a:pPr>
            <a:r>
              <a:rPr kumimoji="0" lang="es-MX" altLang="es-CO" sz="2000" b="0" i="0" u="none" strike="noStrike" cap="none" normalizeH="0" baseline="0" dirty="0">
                <a:ln>
                  <a:noFill/>
                </a:ln>
                <a:solidFill>
                  <a:schemeClr val="tx1"/>
                </a:solidFill>
                <a:effectLst/>
                <a:latin typeface="Work Sans Light" pitchFamily="2" charset="0"/>
              </a:rPr>
              <a:t>También se analizará la justificación, donde se presentará la solución propuesta. </a:t>
            </a:r>
          </a:p>
          <a:p>
            <a:pPr marL="0" marR="0" lvl="0" indent="0" algn="l" defTabSz="914400" rtl="0" eaLnBrk="0" fontAlgn="base" latinLnBrk="0" hangingPunct="0">
              <a:lnSpc>
                <a:spcPct val="100000"/>
              </a:lnSpc>
              <a:spcBef>
                <a:spcPct val="0"/>
              </a:spcBef>
              <a:spcAft>
                <a:spcPct val="0"/>
              </a:spcAft>
              <a:buClrTx/>
              <a:buSzTx/>
              <a:buFontTx/>
              <a:buNone/>
              <a:tabLst/>
            </a:pPr>
            <a:endParaRPr lang="es-MX" altLang="es-CO" sz="2000" dirty="0">
              <a:latin typeface="Work Sans Light" pitchFamily="2" charset="0"/>
            </a:endParaRPr>
          </a:p>
          <a:p>
            <a:pPr marL="0" marR="0" lvl="0" indent="450000" algn="l" defTabSz="914400" rtl="0" eaLnBrk="0" fontAlgn="base" latinLnBrk="0" hangingPunct="0">
              <a:lnSpc>
                <a:spcPct val="100000"/>
              </a:lnSpc>
              <a:spcBef>
                <a:spcPct val="0"/>
              </a:spcBef>
              <a:spcAft>
                <a:spcPct val="0"/>
              </a:spcAft>
              <a:buClrTx/>
              <a:buSzTx/>
              <a:buFontTx/>
              <a:buNone/>
              <a:tabLst/>
            </a:pPr>
            <a:r>
              <a:rPr kumimoji="0" lang="es-MX" altLang="es-CO" sz="2000" b="0" i="0" u="none" strike="noStrike" cap="none" normalizeH="0" baseline="0" dirty="0">
                <a:ln>
                  <a:noFill/>
                </a:ln>
                <a:solidFill>
                  <a:schemeClr val="tx1"/>
                </a:solidFill>
                <a:effectLst/>
                <a:latin typeface="Work Sans Light" pitchFamily="2" charset="0"/>
              </a:rPr>
              <a:t>Posteriormente, se determinará el alcance del proyecto, especificando las capacidades y limitaciones del sistema, así como las tecnologías que se utilizarán en su desarrollo.</a:t>
            </a:r>
            <a:endParaRPr kumimoji="0" lang="es-CO" altLang="es-CO" sz="2000" b="0" i="0" u="none" strike="noStrike" cap="none" normalizeH="0" baseline="0" dirty="0">
              <a:ln>
                <a:noFill/>
              </a:ln>
              <a:solidFill>
                <a:srgbClr val="FF0000"/>
              </a:solidFill>
              <a:effectLst/>
              <a:latin typeface="Arial" panose="020B0604020202020204" pitchFamily="34" charset="0"/>
            </a:endParaRP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838200" y="1010247"/>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pitchFamily="2" charset="77"/>
              </a:rPr>
              <a:t>PANGEA</a:t>
            </a:r>
          </a:p>
        </p:txBody>
      </p:sp>
      <p:sp>
        <p:nvSpPr>
          <p:cNvPr id="2" name="CuadroTexto 1">
            <a:extLst>
              <a:ext uri="{FF2B5EF4-FFF2-40B4-BE49-F238E27FC236}">
                <a16:creationId xmlns:a16="http://schemas.microsoft.com/office/drawing/2014/main" id="{72D24723-360A-B357-B421-17CF33D4C0B4}"/>
              </a:ext>
            </a:extLst>
          </p:cNvPr>
          <p:cNvSpPr txBox="1">
            <a:spLocks/>
          </p:cNvSpPr>
          <p:nvPr/>
        </p:nvSpPr>
        <p:spPr>
          <a:xfrm>
            <a:off x="1263775" y="3237807"/>
            <a:ext cx="2001545" cy="1334363"/>
          </a:xfrm>
          <a:prstGeom prst="rect">
            <a:avLst/>
          </a:prstGeom>
          <a:noFill/>
          <a:ln>
            <a:solidFill>
              <a:schemeClr val="tx1"/>
            </a:solidFill>
          </a:ln>
        </p:spPr>
        <p:txBody>
          <a:bodyPr wrap="square" rtlCol="0" anchor="ctr" anchorCtr="0">
            <a:noAutofit/>
          </a:bodyPr>
          <a:lstStyle/>
          <a:p>
            <a:pPr algn="ctr"/>
            <a:endParaRPr lang="es-CO" sz="1600" dirty="0">
              <a:latin typeface="Work Sans Light" pitchFamily="2" charset="77"/>
            </a:endParaRPr>
          </a:p>
        </p:txBody>
      </p:sp>
      <p:sp>
        <p:nvSpPr>
          <p:cNvPr id="4" name="CuadroTexto 3">
            <a:extLst>
              <a:ext uri="{FF2B5EF4-FFF2-40B4-BE49-F238E27FC236}">
                <a16:creationId xmlns:a16="http://schemas.microsoft.com/office/drawing/2014/main" id="{6CD37F32-D413-C0B0-1883-F0E6FE54B3BB}"/>
              </a:ext>
            </a:extLst>
          </p:cNvPr>
          <p:cNvSpPr txBox="1">
            <a:spLocks/>
          </p:cNvSpPr>
          <p:nvPr/>
        </p:nvSpPr>
        <p:spPr>
          <a:xfrm>
            <a:off x="3265320" y="3237807"/>
            <a:ext cx="2001545" cy="1334363"/>
          </a:xfrm>
          <a:prstGeom prst="rect">
            <a:avLst/>
          </a:prstGeom>
          <a:noFill/>
          <a:ln>
            <a:solidFill>
              <a:schemeClr val="tx1"/>
            </a:solidFill>
          </a:ln>
        </p:spPr>
        <p:txBody>
          <a:bodyPr wrap="square" rtlCol="0" anchor="ctr" anchorCtr="0">
            <a:noAutofit/>
          </a:bodyPr>
          <a:lstStyle/>
          <a:p>
            <a:pPr algn="ctr"/>
            <a:endParaRPr lang="es-ES" sz="1600" dirty="0">
              <a:latin typeface="Work Sans Light" pitchFamily="2" charset="77"/>
            </a:endParaRPr>
          </a:p>
        </p:txBody>
      </p:sp>
      <p:sp>
        <p:nvSpPr>
          <p:cNvPr id="5" name="CuadroTexto 4">
            <a:extLst>
              <a:ext uri="{FF2B5EF4-FFF2-40B4-BE49-F238E27FC236}">
                <a16:creationId xmlns:a16="http://schemas.microsoft.com/office/drawing/2014/main" id="{7779D7A8-BEDD-C9DB-4CEE-7225220AFBCD}"/>
              </a:ext>
            </a:extLst>
          </p:cNvPr>
          <p:cNvSpPr txBox="1"/>
          <p:nvPr/>
        </p:nvSpPr>
        <p:spPr>
          <a:xfrm>
            <a:off x="6653014" y="2489547"/>
            <a:ext cx="4547336" cy="2554545"/>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Entregables Trimestre</a:t>
            </a:r>
          </a:p>
        </p:txBody>
      </p:sp>
      <p:pic>
        <p:nvPicPr>
          <p:cNvPr id="6" name="Picture 7">
            <a:extLst>
              <a:ext uri="{FF2B5EF4-FFF2-40B4-BE49-F238E27FC236}">
                <a16:creationId xmlns:a16="http://schemas.microsoft.com/office/drawing/2014/main" id="{2A731618-25B7-DACB-4FE5-78525DE66FB0}"/>
              </a:ext>
            </a:extLst>
          </p:cNvPr>
          <p:cNvPicPr/>
          <p:nvPr/>
        </p:nvPicPr>
        <p:blipFill>
          <a:blip r:embed="rId4"/>
          <a:stretch>
            <a:fillRect/>
          </a:stretch>
        </p:blipFill>
        <p:spPr>
          <a:xfrm>
            <a:off x="3737772" y="3401093"/>
            <a:ext cx="1056640" cy="969645"/>
          </a:xfrm>
          <a:prstGeom prst="rect">
            <a:avLst/>
          </a:prstGeom>
        </p:spPr>
      </p:pic>
      <p:pic>
        <p:nvPicPr>
          <p:cNvPr id="7" name="Imagen 6">
            <a:extLst>
              <a:ext uri="{FF2B5EF4-FFF2-40B4-BE49-F238E27FC236}">
                <a16:creationId xmlns:a16="http://schemas.microsoft.com/office/drawing/2014/main" id="{1B33B4A8-C87B-12DF-FF72-04AB16080715}"/>
              </a:ext>
            </a:extLst>
          </p:cNvPr>
          <p:cNvPicPr>
            <a:picLocks noChangeAspect="1"/>
          </p:cNvPicPr>
          <p:nvPr/>
        </p:nvPicPr>
        <p:blipFill>
          <a:blip r:embed="rId5"/>
          <a:stretch>
            <a:fillRect/>
          </a:stretch>
        </p:blipFill>
        <p:spPr>
          <a:xfrm>
            <a:off x="1340621" y="3401093"/>
            <a:ext cx="1847851" cy="1010442"/>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08463"/>
            <a:ext cx="1080000" cy="541679"/>
          </a:xfrm>
          <a:prstGeom prst="rect">
            <a:avLst/>
          </a:prstGeom>
          <a:noFill/>
          <a:ln>
            <a:solidFill>
              <a:schemeClr val="bg1"/>
            </a:solidFill>
          </a:ln>
        </p:spPr>
        <p:txBody>
          <a:bodyPr wrap="square" rtlCol="0" anchor="ctr" anchorCtr="0">
            <a:noAutofit/>
          </a:bodyPr>
          <a:lstStyle/>
          <a:p>
            <a:pPr algn="ctr"/>
            <a:endParaRPr lang="es-ES" sz="1600" b="1" dirty="0">
              <a:solidFill>
                <a:schemeClr val="bg1"/>
              </a:solidFill>
              <a:latin typeface="Work Sans Light" pitchFamily="2" charset="77"/>
            </a:endParaRP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00118"/>
            <a:ext cx="11447293" cy="5586145"/>
          </a:xfrm>
          <a:prstGeom prst="rect">
            <a:avLst/>
          </a:prstGeom>
          <a:noFill/>
        </p:spPr>
        <p:txBody>
          <a:bodyPr wrap="square" lIns="91440" tIns="45720" rIns="91440" bIns="45720" rtlCol="0" anchor="t">
            <a:spAutoFit/>
          </a:bodyPr>
          <a:lstStyle/>
          <a:p>
            <a:pPr indent="450000"/>
            <a:r>
              <a:rPr lang="es-MX" sz="2100" dirty="0">
                <a:latin typeface="Work Sans Light"/>
              </a:rPr>
              <a:t>La empresa JLA Global Company ubicada en el municipio de Chía y dedicada a la actividad de importación, se encuentra en una etapa de crecimiento, enfrenta desafíos significativos en la gestión de sus procesos internos debido a la falta de organización de estos. </a:t>
            </a:r>
          </a:p>
          <a:p>
            <a:pPr indent="450000"/>
            <a:endParaRPr lang="es-MX" sz="2100" dirty="0">
              <a:latin typeface="Work Sans Light"/>
              <a:ea typeface="+mn-lt"/>
              <a:cs typeface="+mn-lt"/>
            </a:endParaRPr>
          </a:p>
          <a:p>
            <a:pPr indent="450000"/>
            <a:r>
              <a:rPr lang="es-MX" sz="2100" dirty="0">
                <a:latin typeface="Work Sans Light"/>
                <a:ea typeface="+mn-lt"/>
                <a:cs typeface="+mn-lt"/>
              </a:rPr>
              <a:t>Se realizó una entrevista informal para entender e identificar los procesos con los que cuenta la empresa en la actualidad y en que sistema gestionan sus distintas operaciones, </a:t>
            </a:r>
            <a:r>
              <a:rPr lang="es-MX" sz="2100" dirty="0">
                <a:latin typeface="Work Sans Light"/>
              </a:rPr>
              <a:t>Tras un análisis detallado de su situación, se identificó que las áreas más afectadas son</a:t>
            </a:r>
            <a:r>
              <a:rPr lang="es-MX" sz="2100" b="1" dirty="0">
                <a:latin typeface="Work Sans Light"/>
              </a:rPr>
              <a:t> la gestión estratégica </a:t>
            </a:r>
            <a:r>
              <a:rPr lang="es-MX" sz="2100" dirty="0">
                <a:latin typeface="Work Sans Light"/>
              </a:rPr>
              <a:t>y </a:t>
            </a:r>
            <a:r>
              <a:rPr lang="es-MX" sz="2100" b="1" dirty="0">
                <a:latin typeface="Work Sans Light"/>
              </a:rPr>
              <a:t>la gestión del sistema integrado de gestión (SIG).</a:t>
            </a:r>
          </a:p>
          <a:p>
            <a:pPr indent="450000"/>
            <a:endParaRPr lang="es-MX" sz="2100" b="1" dirty="0">
              <a:latin typeface="Work Sans Light" pitchFamily="2" charset="77"/>
            </a:endParaRPr>
          </a:p>
          <a:p>
            <a:pPr indent="450000"/>
            <a:r>
              <a:rPr lang="es-MX" sz="2100" dirty="0">
                <a:latin typeface="Work Sans Light" pitchFamily="2" charset="77"/>
              </a:rPr>
              <a:t>Actualmente, la empresa utiliza un repositorio en la nube (Google Drive) para almacenar su información, lo cual resulta insuficiente para las necesidades organizativas y operativas de la compañía. Este método carece de las funcionalidades necesarias para administrar y consultar la información de manera eficiente, lo que genera múltiples problemas como:</a:t>
            </a:r>
          </a:p>
          <a:p>
            <a:pPr indent="450000"/>
            <a:endParaRPr lang="es-MX" sz="2100" b="1" dirty="0">
              <a:latin typeface="Work Sans Light" pitchFamily="2" charset="77"/>
            </a:endParaRPr>
          </a:p>
          <a:p>
            <a:endParaRPr lang="es-MX" sz="2100" dirty="0">
              <a:latin typeface="Work Sans Light" pitchFamily="2" charset="77"/>
            </a:endParaRPr>
          </a:p>
        </p:txBody>
      </p:sp>
      <p:pic>
        <p:nvPicPr>
          <p:cNvPr id="3" name="Picture 7">
            <a:extLst>
              <a:ext uri="{FF2B5EF4-FFF2-40B4-BE49-F238E27FC236}">
                <a16:creationId xmlns:a16="http://schemas.microsoft.com/office/drawing/2014/main" id="{6FFFA94D-A961-5700-9613-8DC9020BEE97}"/>
              </a:ext>
            </a:extLst>
          </p:cNvPr>
          <p:cNvPicPr/>
          <p:nvPr/>
        </p:nvPicPr>
        <p:blipFill>
          <a:blip r:embed="rId2"/>
          <a:stretch>
            <a:fillRect/>
          </a:stretch>
        </p:blipFill>
        <p:spPr>
          <a:xfrm>
            <a:off x="9774348" y="506784"/>
            <a:ext cx="1080000" cy="541680"/>
          </a:xfrm>
          <a:prstGeom prst="rect">
            <a:avLst/>
          </a:prstGeom>
        </p:spPr>
      </p:pic>
      <p:pic>
        <p:nvPicPr>
          <p:cNvPr id="7" name="Imagen 6">
            <a:extLst>
              <a:ext uri="{FF2B5EF4-FFF2-40B4-BE49-F238E27FC236}">
                <a16:creationId xmlns:a16="http://schemas.microsoft.com/office/drawing/2014/main" id="{671D2447-9AF0-1A22-19AA-70F0397C1EC8}"/>
              </a:ext>
            </a:extLst>
          </p:cNvPr>
          <p:cNvPicPr>
            <a:picLocks noChangeAspect="1"/>
          </p:cNvPicPr>
          <p:nvPr/>
        </p:nvPicPr>
        <p:blipFill>
          <a:blip r:embed="rId3"/>
          <a:stretch>
            <a:fillRect/>
          </a:stretch>
        </p:blipFill>
        <p:spPr>
          <a:xfrm>
            <a:off x="8693575" y="506784"/>
            <a:ext cx="990599" cy="541680"/>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Problema</a:t>
            </a:r>
          </a:p>
        </p:txBody>
      </p:sp>
      <p:sp>
        <p:nvSpPr>
          <p:cNvPr id="3" name="CuadroTexto 2">
            <a:extLst>
              <a:ext uri="{FF2B5EF4-FFF2-40B4-BE49-F238E27FC236}">
                <a16:creationId xmlns:a16="http://schemas.microsoft.com/office/drawing/2014/main" id="{EF9C203C-8702-185A-A81A-1392C612CF72}"/>
              </a:ext>
            </a:extLst>
          </p:cNvPr>
          <p:cNvSpPr txBox="1">
            <a:spLocks/>
          </p:cNvSpPr>
          <p:nvPr/>
        </p:nvSpPr>
        <p:spPr>
          <a:xfrm>
            <a:off x="8694348" y="508463"/>
            <a:ext cx="1080000" cy="540000"/>
          </a:xfrm>
          <a:prstGeom prst="rect">
            <a:avLst/>
          </a:prstGeom>
          <a:noFill/>
          <a:ln>
            <a:solidFill>
              <a:schemeClr val="tx1"/>
            </a:solidFill>
          </a:ln>
        </p:spPr>
        <p:txBody>
          <a:bodyPr wrap="square" rtlCol="0" anchor="ctr" anchorCtr="0">
            <a:noAutofit/>
          </a:bodyPr>
          <a:lstStyle/>
          <a:p>
            <a:pPr algn="ctr"/>
            <a:endParaRPr lang="es-CO" sz="1600" dirty="0">
              <a:latin typeface="Work Sans Light" pitchFamily="2" charset="77"/>
            </a:endParaRPr>
          </a:p>
        </p:txBody>
      </p:sp>
      <p:sp>
        <p:nvSpPr>
          <p:cNvPr id="4" name="CuadroTexto 3">
            <a:extLst>
              <a:ext uri="{FF2B5EF4-FFF2-40B4-BE49-F238E27FC236}">
                <a16:creationId xmlns:a16="http://schemas.microsoft.com/office/drawing/2014/main" id="{8F398273-E570-FD0C-5679-CE05DCAEEED3}"/>
              </a:ext>
            </a:extLst>
          </p:cNvPr>
          <p:cNvSpPr txBox="1">
            <a:spLocks/>
          </p:cNvSpPr>
          <p:nvPr/>
        </p:nvSpPr>
        <p:spPr>
          <a:xfrm>
            <a:off x="9775121" y="510142"/>
            <a:ext cx="1080000" cy="540000"/>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372353" y="1736234"/>
            <a:ext cx="11447293" cy="4293483"/>
          </a:xfrm>
          <a:prstGeom prst="rect">
            <a:avLst/>
          </a:prstGeom>
          <a:noFill/>
        </p:spPr>
        <p:txBody>
          <a:bodyPr wrap="square" rtlCol="0">
            <a:spAutoFit/>
          </a:bodyPr>
          <a:lstStyle/>
          <a:p>
            <a:pPr indent="450000"/>
            <a:r>
              <a:rPr lang="es-MX" sz="2100" b="1" dirty="0">
                <a:latin typeface="Work Sans Light" pitchFamily="2" charset="77"/>
              </a:rPr>
              <a:t>Falta de control centralizado: </a:t>
            </a:r>
            <a:r>
              <a:rPr lang="es-MX" sz="2100" dirty="0">
                <a:latin typeface="Work Sans Light" pitchFamily="2" charset="77"/>
              </a:rPr>
              <a:t>Los documentos se encuentran dispersos, lo que dificulta su localización y manejo.</a:t>
            </a:r>
          </a:p>
          <a:p>
            <a:pPr indent="450000"/>
            <a:endParaRPr lang="es-MX" sz="2100" dirty="0">
              <a:latin typeface="Work Sans Light" pitchFamily="2" charset="77"/>
            </a:endParaRPr>
          </a:p>
          <a:p>
            <a:pPr indent="450000"/>
            <a:r>
              <a:rPr lang="es-MX" sz="2100" b="1" dirty="0">
                <a:latin typeface="Work Sans Light" pitchFamily="2" charset="77"/>
              </a:rPr>
              <a:t>Procesos manuales ineficientes: </a:t>
            </a:r>
            <a:r>
              <a:rPr lang="es-MX" sz="2100" dirty="0">
                <a:latin typeface="Work Sans Light" pitchFamily="2" charset="77"/>
              </a:rPr>
              <a:t>La ausencia de automatización aumenta la probabilidad de errores y retrasa las actividades críticas.</a:t>
            </a:r>
          </a:p>
          <a:p>
            <a:pPr indent="450000"/>
            <a:endParaRPr lang="es-MX" sz="2100" dirty="0">
              <a:latin typeface="Work Sans Light" pitchFamily="2" charset="77"/>
            </a:endParaRPr>
          </a:p>
          <a:p>
            <a:pPr indent="450000"/>
            <a:r>
              <a:rPr lang="es-MX" sz="2100" b="1" dirty="0">
                <a:latin typeface="Work Sans Light" pitchFamily="2" charset="77"/>
              </a:rPr>
              <a:t>Limitada trazabilidad: </a:t>
            </a:r>
            <a:r>
              <a:rPr lang="es-MX" sz="2100" dirty="0">
                <a:latin typeface="Work Sans Light" pitchFamily="2" charset="77"/>
              </a:rPr>
              <a:t>No existe un sistema adecuado para realizar seguimiento a los pedidos y clientes, lo que impacta negativamente en las relaciones comerciales.</a:t>
            </a:r>
          </a:p>
          <a:p>
            <a:pPr indent="450000"/>
            <a:endParaRPr lang="es-MX" sz="2100" b="1" dirty="0">
              <a:latin typeface="Work Sans Light" pitchFamily="2" charset="77"/>
            </a:endParaRPr>
          </a:p>
          <a:p>
            <a:pPr indent="450000"/>
            <a:r>
              <a:rPr lang="es-MX" sz="2100" b="1" dirty="0">
                <a:latin typeface="Work Sans Light" pitchFamily="2" charset="77"/>
              </a:rPr>
              <a:t>Toma de decisiones poco informada: </a:t>
            </a:r>
            <a:r>
              <a:rPr lang="es-MX" sz="2100" dirty="0">
                <a:latin typeface="Work Sans Light" pitchFamily="2" charset="77"/>
              </a:rPr>
              <a:t>La falta de reportes consolidados y accesibles limita la capacidad de análisis y de planificación estratégica.</a:t>
            </a:r>
          </a:p>
          <a:p>
            <a:pPr indent="450000"/>
            <a:endParaRPr lang="es-MX" sz="2100" dirty="0">
              <a:latin typeface="Work Sans Light" pitchFamily="2" charset="77"/>
            </a:endParaRPr>
          </a:p>
          <a:p>
            <a:pPr indent="450000"/>
            <a:endParaRPr lang="es-MX" sz="2100" dirty="0">
              <a:latin typeface="Work Sans Light" pitchFamily="2" charset="77"/>
            </a:endParaRPr>
          </a:p>
        </p:txBody>
      </p:sp>
      <p:pic>
        <p:nvPicPr>
          <p:cNvPr id="5" name="Picture 7">
            <a:extLst>
              <a:ext uri="{FF2B5EF4-FFF2-40B4-BE49-F238E27FC236}">
                <a16:creationId xmlns:a16="http://schemas.microsoft.com/office/drawing/2014/main" id="{55E9A08C-68B7-6F65-2708-9A3B2E6B7FDF}"/>
              </a:ext>
            </a:extLst>
          </p:cNvPr>
          <p:cNvPicPr/>
          <p:nvPr/>
        </p:nvPicPr>
        <p:blipFill>
          <a:blip r:embed="rId3"/>
          <a:stretch>
            <a:fillRect/>
          </a:stretch>
        </p:blipFill>
        <p:spPr>
          <a:xfrm>
            <a:off x="9774348" y="506784"/>
            <a:ext cx="1080000" cy="541680"/>
          </a:xfrm>
          <a:prstGeom prst="rect">
            <a:avLst/>
          </a:prstGeom>
        </p:spPr>
      </p:pic>
      <p:pic>
        <p:nvPicPr>
          <p:cNvPr id="8" name="Imagen 7">
            <a:extLst>
              <a:ext uri="{FF2B5EF4-FFF2-40B4-BE49-F238E27FC236}">
                <a16:creationId xmlns:a16="http://schemas.microsoft.com/office/drawing/2014/main" id="{7C6EABF9-EC6D-6CCF-6446-70D527FFBD45}"/>
              </a:ext>
            </a:extLst>
          </p:cNvPr>
          <p:cNvPicPr>
            <a:picLocks noChangeAspect="1"/>
          </p:cNvPicPr>
          <p:nvPr/>
        </p:nvPicPr>
        <p:blipFill>
          <a:blip r:embed="rId4"/>
          <a:stretch>
            <a:fillRect/>
          </a:stretch>
        </p:blipFill>
        <p:spPr>
          <a:xfrm>
            <a:off x="8755452" y="502543"/>
            <a:ext cx="990599" cy="541680"/>
          </a:xfrm>
          <a:prstGeom prst="rect">
            <a:avLst/>
          </a:prstGeom>
        </p:spPr>
      </p:pic>
    </p:spTree>
    <p:extLst>
      <p:ext uri="{BB962C8B-B14F-4D97-AF65-F5344CB8AC3E}">
        <p14:creationId xmlns:p14="http://schemas.microsoft.com/office/powerpoint/2010/main" val="1500403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449823" y="1420647"/>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5219" y="1124563"/>
            <a:ext cx="5042916"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40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449823" y="2511031"/>
            <a:ext cx="5042916" cy="2677656"/>
          </a:xfrm>
          <a:prstGeom prst="rect">
            <a:avLst/>
          </a:prstGeom>
          <a:noFill/>
        </p:spPr>
        <p:txBody>
          <a:bodyPr wrap="square" rtlCol="0">
            <a:spAutoFit/>
          </a:bodyPr>
          <a:lstStyle/>
          <a:p>
            <a:pPr indent="450000"/>
            <a:r>
              <a:rPr lang="es-MX" sz="2400" dirty="0">
                <a:latin typeface="Work Sans Light" pitchFamily="2" charset="77"/>
              </a:rPr>
              <a:t>Desarrollar un sistema de información web denominado PANGEA que sirva como apoyo a los procesos de gestión documental y de seguimiento a las ventas para la empresa JLA Global Company</a:t>
            </a:r>
            <a:endParaRPr lang="es-CO" sz="2400"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Tree>
    <p:extLst>
      <p:ext uri="{BB962C8B-B14F-4D97-AF65-F5344CB8AC3E}">
        <p14:creationId xmlns:p14="http://schemas.microsoft.com/office/powerpoint/2010/main" val="591205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74EC54-15CE-F9E4-DBFD-CA2860314303}"/>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C90468B-BD59-05DF-EE66-BF8D118B845D}"/>
              </a:ext>
            </a:extLst>
          </p:cNvPr>
          <p:cNvSpPr txBox="1">
            <a:spLocks/>
          </p:cNvSpPr>
          <p:nvPr/>
        </p:nvSpPr>
        <p:spPr>
          <a:xfrm>
            <a:off x="838199" y="1254046"/>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4400" dirty="0">
                <a:solidFill>
                  <a:srgbClr val="38AA00"/>
                </a:solidFill>
                <a:latin typeface="Work Sans Light" pitchFamily="2" charset="77"/>
              </a:rPr>
              <a:t>Objetivo Específicos</a:t>
            </a:r>
          </a:p>
          <a:p>
            <a:endParaRPr lang="es-CO" dirty="0">
              <a:solidFill>
                <a:schemeClr val="tx1">
                  <a:lumMod val="95000"/>
                  <a:lumOff val="5000"/>
                </a:schemeClr>
              </a:solidFill>
              <a:latin typeface="Work Sans Medium" pitchFamily="2" charset="77"/>
            </a:endParaRPr>
          </a:p>
        </p:txBody>
      </p:sp>
      <p:sp>
        <p:nvSpPr>
          <p:cNvPr id="3" name="CuadroTexto 2">
            <a:extLst>
              <a:ext uri="{FF2B5EF4-FFF2-40B4-BE49-F238E27FC236}">
                <a16:creationId xmlns:a16="http://schemas.microsoft.com/office/drawing/2014/main" id="{940B7192-CABF-51B2-B7D8-56C167E2CEEE}"/>
              </a:ext>
            </a:extLst>
          </p:cNvPr>
          <p:cNvSpPr txBox="1">
            <a:spLocks/>
          </p:cNvSpPr>
          <p:nvPr/>
        </p:nvSpPr>
        <p:spPr>
          <a:xfrm>
            <a:off x="8253476" y="526022"/>
            <a:ext cx="1080000" cy="540000"/>
          </a:xfrm>
          <a:prstGeom prst="rect">
            <a:avLst/>
          </a:prstGeom>
          <a:noFill/>
          <a:ln>
            <a:solidFill>
              <a:schemeClr val="tx1"/>
            </a:solidFill>
          </a:ln>
        </p:spPr>
        <p:txBody>
          <a:bodyPr wrap="square" rtlCol="0" anchor="ctr" anchorCtr="0">
            <a:noAutofit/>
          </a:bodyPr>
          <a:lstStyle/>
          <a:p>
            <a:pPr algn="ctr"/>
            <a:endParaRPr lang="es-CO" sz="1600" dirty="0">
              <a:latin typeface="Work Sans Light" pitchFamily="2" charset="77"/>
            </a:endParaRPr>
          </a:p>
        </p:txBody>
      </p:sp>
      <p:sp>
        <p:nvSpPr>
          <p:cNvPr id="4" name="CuadroTexto 3">
            <a:extLst>
              <a:ext uri="{FF2B5EF4-FFF2-40B4-BE49-F238E27FC236}">
                <a16:creationId xmlns:a16="http://schemas.microsoft.com/office/drawing/2014/main" id="{4BB4F2D3-B857-46FE-4AD6-C56356C60CD6}"/>
              </a:ext>
            </a:extLst>
          </p:cNvPr>
          <p:cNvSpPr txBox="1">
            <a:spLocks/>
          </p:cNvSpPr>
          <p:nvPr/>
        </p:nvSpPr>
        <p:spPr>
          <a:xfrm>
            <a:off x="9333476" y="526022"/>
            <a:ext cx="1080000" cy="540000"/>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sp>
        <p:nvSpPr>
          <p:cNvPr id="6" name="CuadroTexto 5">
            <a:extLst>
              <a:ext uri="{FF2B5EF4-FFF2-40B4-BE49-F238E27FC236}">
                <a16:creationId xmlns:a16="http://schemas.microsoft.com/office/drawing/2014/main" id="{61387CF1-4C1F-288F-C283-FFA57F73D2EB}"/>
              </a:ext>
            </a:extLst>
          </p:cNvPr>
          <p:cNvSpPr txBox="1"/>
          <p:nvPr/>
        </p:nvSpPr>
        <p:spPr>
          <a:xfrm>
            <a:off x="414685" y="2288555"/>
            <a:ext cx="11362627" cy="3647152"/>
          </a:xfrm>
          <a:prstGeom prst="rect">
            <a:avLst/>
          </a:prstGeom>
          <a:noFill/>
        </p:spPr>
        <p:txBody>
          <a:bodyPr wrap="square" lIns="91440" tIns="45720" rIns="91440" bIns="45720" rtlCol="0" anchor="t">
            <a:spAutoFit/>
          </a:bodyPr>
          <a:lstStyle/>
          <a:p>
            <a:pPr marL="800100" lvl="0" indent="-342900" algn="l" rtl="0">
              <a:lnSpc>
                <a:spcPct val="150000"/>
              </a:lnSpc>
              <a:spcBef>
                <a:spcPts val="0"/>
              </a:spcBef>
              <a:spcAft>
                <a:spcPts val="0"/>
              </a:spcAft>
              <a:buFont typeface="+mj-lt"/>
              <a:buAutoNum type="arabicPeriod"/>
            </a:pPr>
            <a:r>
              <a:rPr lang="es-MX" sz="2300" dirty="0">
                <a:solidFill>
                  <a:schemeClr val="dk1"/>
                </a:solidFill>
                <a:latin typeface="Work Sans Light" pitchFamily="2" charset="0"/>
                <a:ea typeface="Work Sans"/>
                <a:cs typeface="Work Sans"/>
                <a:sym typeface="Work Sans"/>
              </a:rPr>
              <a:t>Desarrollar un módulo de gestión de usuarios para la Empresa JLA Global Company</a:t>
            </a:r>
          </a:p>
          <a:p>
            <a:pPr marL="800100" lvl="0" indent="-342900" algn="l" rtl="0">
              <a:lnSpc>
                <a:spcPct val="150000"/>
              </a:lnSpc>
              <a:spcBef>
                <a:spcPts val="0"/>
              </a:spcBef>
              <a:spcAft>
                <a:spcPts val="0"/>
              </a:spcAft>
              <a:buFont typeface="+mj-lt"/>
              <a:buAutoNum type="arabicPeriod"/>
            </a:pPr>
            <a:r>
              <a:rPr lang="es-MX" sz="2300" dirty="0">
                <a:solidFill>
                  <a:schemeClr val="dk1"/>
                </a:solidFill>
                <a:latin typeface="Work Sans Light" pitchFamily="2" charset="0"/>
                <a:ea typeface="Work Sans"/>
                <a:cs typeface="Work Sans"/>
                <a:sym typeface="Work Sans"/>
              </a:rPr>
              <a:t>Desarrollar un módulo de gestión documental para la Empresa JLA Global Company</a:t>
            </a:r>
          </a:p>
          <a:p>
            <a:pPr marL="800100" lvl="0" indent="-342900" algn="l" rtl="0">
              <a:lnSpc>
                <a:spcPct val="150000"/>
              </a:lnSpc>
              <a:spcBef>
                <a:spcPts val="0"/>
              </a:spcBef>
              <a:spcAft>
                <a:spcPts val="0"/>
              </a:spcAft>
              <a:buFont typeface="+mj-lt"/>
              <a:buAutoNum type="arabicPeriod"/>
            </a:pPr>
            <a:r>
              <a:rPr lang="es-MX" sz="2300" dirty="0">
                <a:solidFill>
                  <a:schemeClr val="dk1"/>
                </a:solidFill>
                <a:latin typeface="Work Sans Light" pitchFamily="2" charset="0"/>
                <a:ea typeface="Work Sans"/>
                <a:cs typeface="Work Sans"/>
                <a:sym typeface="Work Sans"/>
              </a:rPr>
              <a:t>Desarrollar un módulo de ventas para la Empresa JLA Global Company</a:t>
            </a:r>
          </a:p>
          <a:p>
            <a:pPr marL="800100" indent="-342900">
              <a:lnSpc>
                <a:spcPct val="150000"/>
              </a:lnSpc>
              <a:buFont typeface="+mj-lt"/>
              <a:buAutoNum type="arabicPeriod"/>
            </a:pPr>
            <a:r>
              <a:rPr lang="es-MX" sz="2300" dirty="0">
                <a:solidFill>
                  <a:schemeClr val="dk1"/>
                </a:solidFill>
                <a:latin typeface="Work Sans Light" pitchFamily="2" charset="0"/>
                <a:ea typeface="Work Sans"/>
                <a:cs typeface="Work Sans"/>
                <a:sym typeface="Work Sans"/>
              </a:rPr>
              <a:t>Desarrollar un módulo de reportes para la Empresa JLA Global Company</a:t>
            </a:r>
          </a:p>
          <a:p>
            <a:endParaRPr lang="es-MX" sz="2400" b="1" dirty="0">
              <a:latin typeface="Work Sans Light" pitchFamily="2" charset="77"/>
            </a:endParaRPr>
          </a:p>
        </p:txBody>
      </p:sp>
      <p:pic>
        <p:nvPicPr>
          <p:cNvPr id="8" name="Picture 7">
            <a:extLst>
              <a:ext uri="{FF2B5EF4-FFF2-40B4-BE49-F238E27FC236}">
                <a16:creationId xmlns:a16="http://schemas.microsoft.com/office/drawing/2014/main" id="{52CF0EFC-6E18-B9CD-CBBF-5CF069D37531}"/>
              </a:ext>
            </a:extLst>
          </p:cNvPr>
          <p:cNvPicPr/>
          <p:nvPr/>
        </p:nvPicPr>
        <p:blipFill>
          <a:blip r:embed="rId2"/>
          <a:stretch>
            <a:fillRect/>
          </a:stretch>
        </p:blipFill>
        <p:spPr>
          <a:xfrm>
            <a:off x="9333476" y="526022"/>
            <a:ext cx="1231108" cy="561802"/>
          </a:xfrm>
          <a:prstGeom prst="rect">
            <a:avLst/>
          </a:prstGeom>
        </p:spPr>
      </p:pic>
      <p:pic>
        <p:nvPicPr>
          <p:cNvPr id="5" name="Imagen 4">
            <a:extLst>
              <a:ext uri="{FF2B5EF4-FFF2-40B4-BE49-F238E27FC236}">
                <a16:creationId xmlns:a16="http://schemas.microsoft.com/office/drawing/2014/main" id="{2F9B7F27-DF53-1150-FD25-938982BB654F}"/>
              </a:ext>
            </a:extLst>
          </p:cNvPr>
          <p:cNvPicPr>
            <a:picLocks noChangeAspect="1"/>
          </p:cNvPicPr>
          <p:nvPr/>
        </p:nvPicPr>
        <p:blipFill>
          <a:blip r:embed="rId3"/>
          <a:stretch>
            <a:fillRect/>
          </a:stretch>
        </p:blipFill>
        <p:spPr>
          <a:xfrm>
            <a:off x="8253476" y="535243"/>
            <a:ext cx="990599" cy="541680"/>
          </a:xfrm>
          <a:prstGeom prst="rect">
            <a:avLst/>
          </a:prstGeom>
        </p:spPr>
      </p:pic>
    </p:spTree>
    <p:extLst>
      <p:ext uri="{BB962C8B-B14F-4D97-AF65-F5344CB8AC3E}">
        <p14:creationId xmlns:p14="http://schemas.microsoft.com/office/powerpoint/2010/main" val="4068412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1454211"/>
            <a:ext cx="11447293" cy="4216539"/>
          </a:xfrm>
          <a:prstGeom prst="rect">
            <a:avLst/>
          </a:prstGeom>
          <a:noFill/>
        </p:spPr>
        <p:txBody>
          <a:bodyPr wrap="square" rtlCol="0">
            <a:spAutoFit/>
          </a:bodyPr>
          <a:lstStyle/>
          <a:p>
            <a:endParaRPr lang="es-MX" sz="1600" dirty="0">
              <a:latin typeface="Work Sans Light" pitchFamily="2" charset="77"/>
            </a:endParaRPr>
          </a:p>
          <a:p>
            <a:pPr marL="432000" indent="450000" defTabSz="450000"/>
            <a:r>
              <a:rPr lang="es-MX" sz="2100" dirty="0">
                <a:latin typeface="Work Sans Light" pitchFamily="2" charset="77"/>
              </a:rPr>
              <a:t>Desarrollar un Sistema de Información Web denominado PANGEA que sirva como herramienta software de apoyo al seguimiento de los procesos de ventas, seguimiento de clientes y de la gestión documental de la Empresa JLA Global Company</a:t>
            </a:r>
          </a:p>
          <a:p>
            <a:pPr marL="432000" defTabSz="450000"/>
            <a:endParaRPr lang="es-MX" sz="2100" dirty="0">
              <a:latin typeface="Work Sans Light" pitchFamily="2" charset="77"/>
            </a:endParaRPr>
          </a:p>
          <a:p>
            <a:pPr marL="432000" defTabSz="450000"/>
            <a:endParaRPr lang="es-MX" sz="2100" dirty="0">
              <a:latin typeface="Work Sans Light" pitchFamily="2" charset="77"/>
            </a:endParaRPr>
          </a:p>
          <a:p>
            <a:pPr marL="432000" indent="450000" defTabSz="450000"/>
            <a:r>
              <a:rPr lang="es-MX" sz="2100" dirty="0">
                <a:latin typeface="Work Sans Light" pitchFamily="2" charset="77"/>
              </a:rPr>
              <a:t>Implementar PANGEA a JLA Global Company al proporcionar un apoyo mejorará la organización, trazabilidad y eficiencia en la gestión Estratégica y SIG, Lo que contribuirá de manera favorable a su desarrollo. Los administradores dispondrán de una herramienta que optimizará la gestión documental, eliminando las ineficiencias actuales, mientras que los vendedores tendrán la capacidad de llevar un control más preciso de las ventas y de los clientes.</a:t>
            </a:r>
          </a:p>
        </p:txBody>
      </p:sp>
      <p:pic>
        <p:nvPicPr>
          <p:cNvPr id="3" name="Picture 7">
            <a:extLst>
              <a:ext uri="{FF2B5EF4-FFF2-40B4-BE49-F238E27FC236}">
                <a16:creationId xmlns:a16="http://schemas.microsoft.com/office/drawing/2014/main" id="{4551BDEF-6E6B-8D99-4AF3-242C7E932416}"/>
              </a:ext>
            </a:extLst>
          </p:cNvPr>
          <p:cNvPicPr/>
          <p:nvPr/>
        </p:nvPicPr>
        <p:blipFill>
          <a:blip r:embed="rId3"/>
          <a:stretch>
            <a:fillRect/>
          </a:stretch>
        </p:blipFill>
        <p:spPr>
          <a:xfrm>
            <a:off x="9774348" y="506784"/>
            <a:ext cx="1080000" cy="541680"/>
          </a:xfrm>
          <a:prstGeom prst="rect">
            <a:avLst/>
          </a:prstGeom>
        </p:spPr>
      </p:pic>
      <p:pic>
        <p:nvPicPr>
          <p:cNvPr id="8" name="Imagen 7">
            <a:extLst>
              <a:ext uri="{FF2B5EF4-FFF2-40B4-BE49-F238E27FC236}">
                <a16:creationId xmlns:a16="http://schemas.microsoft.com/office/drawing/2014/main" id="{4AAE56C4-27F5-8F35-E937-F1DAE4982AEA}"/>
              </a:ext>
            </a:extLst>
          </p:cNvPr>
          <p:cNvPicPr>
            <a:picLocks noChangeAspect="1"/>
          </p:cNvPicPr>
          <p:nvPr/>
        </p:nvPicPr>
        <p:blipFill>
          <a:blip r:embed="rId4"/>
          <a:stretch>
            <a:fillRect/>
          </a:stretch>
        </p:blipFill>
        <p:spPr>
          <a:xfrm>
            <a:off x="8693575" y="506784"/>
            <a:ext cx="990599" cy="541680"/>
          </a:xfrm>
          <a:prstGeom prst="rect">
            <a:avLst/>
          </a:prstGeom>
        </p:spPr>
      </p:pic>
    </p:spTree>
    <p:extLst>
      <p:ext uri="{BB962C8B-B14F-4D97-AF65-F5344CB8AC3E}">
        <p14:creationId xmlns:p14="http://schemas.microsoft.com/office/powerpoint/2010/main" val="140125482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10026</TotalTime>
  <Words>988</Words>
  <Application>Microsoft Office PowerPoint</Application>
  <PresentationFormat>Panorámica</PresentationFormat>
  <Paragraphs>98</Paragraphs>
  <Slides>13</Slides>
  <Notes>5</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13</vt:i4>
      </vt:variant>
    </vt:vector>
  </HeadingPairs>
  <TitlesOfParts>
    <vt:vector size="20"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Presentación de PowerPoint</vt:lpstr>
      <vt:lpstr>Presentación de PowerPoint</vt:lpstr>
      <vt:lpstr>Justificación</vt:lpstr>
      <vt:lpstr>Alcance</vt:lpstr>
      <vt:lpstr>Presentación de PowerPoint</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julian castro</cp:lastModifiedBy>
  <cp:revision>101</cp:revision>
  <dcterms:created xsi:type="dcterms:W3CDTF">2020-10-01T23:51:28Z</dcterms:created>
  <dcterms:modified xsi:type="dcterms:W3CDTF">2024-12-10T06:13:30Z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